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97" r:id="rId4"/>
    <p:sldId id="296" r:id="rId5"/>
    <p:sldId id="259" r:id="rId6"/>
    <p:sldId id="260" r:id="rId7"/>
    <p:sldId id="264" r:id="rId8"/>
    <p:sldId id="271" r:id="rId9"/>
    <p:sldId id="289" r:id="rId10"/>
    <p:sldId id="288" r:id="rId11"/>
    <p:sldId id="290" r:id="rId12"/>
    <p:sldId id="268" r:id="rId13"/>
    <p:sldId id="269" r:id="rId14"/>
    <p:sldId id="273" r:id="rId15"/>
    <p:sldId id="274" r:id="rId16"/>
    <p:sldId id="275" r:id="rId17"/>
    <p:sldId id="276" r:id="rId18"/>
    <p:sldId id="286" r:id="rId19"/>
    <p:sldId id="300" r:id="rId20"/>
    <p:sldId id="277" r:id="rId21"/>
    <p:sldId id="278" r:id="rId22"/>
    <p:sldId id="291" r:id="rId23"/>
    <p:sldId id="279" r:id="rId24"/>
    <p:sldId id="281" r:id="rId25"/>
    <p:sldId id="280" r:id="rId26"/>
    <p:sldId id="298" r:id="rId27"/>
    <p:sldId id="301" r:id="rId28"/>
    <p:sldId id="302" r:id="rId29"/>
    <p:sldId id="287" r:id="rId30"/>
    <p:sldId id="293" r:id="rId31"/>
    <p:sldId id="304" r:id="rId32"/>
    <p:sldId id="303" r:id="rId33"/>
    <p:sldId id="294" r:id="rId34"/>
    <p:sldId id="295" r:id="rId35"/>
    <p:sldId id="30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CCECFF"/>
    <a:srgbClr val="660066"/>
    <a:srgbClr val="000099"/>
    <a:srgbClr val="00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0402-607E-435E-8864-7C62D5D48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38A3-2F1D-4664-B102-4A870EBB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AFD5-C178-4FDD-ADA6-13EFF993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DFAE-3245-41B1-990F-A45A880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B3BE-CBB7-45F5-B1CB-773B79506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D9F6-EE05-4B8D-B93F-B793DE91C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A4C6-B29E-4A9F-B2C3-64478D8D6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5D560-28F2-4525-9849-63519829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C026-1232-40B9-9F8C-DD8D226E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A7EE-8E06-4F9B-8083-CF4C9F69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46487-30FF-448F-AC0B-DB6F7CFA2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D6A879-0335-4ADB-85C8-0362C38BD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6/62/Galilean_satellite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olovinskiy\Rabota\&#1055;&#1088;&#1077;&#1079;&#1077;&#1085;&#1090;&#1072;&#1094;&#1080;&#1080;\&#1051;&#1072;&#1088;&#1080;&#1095;&#1077;&#1074;&#1072;\&#1055;&#1083;&#1072;&#1085;&#1077;&#1090;&#1099;-&#1075;&#1080;&#1075;&#1072;&#1085;&#1090;&#1099;%20&#1091;&#1088;&#1086;&#1082;\PlGig\KolSatur.wm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B%D1%8C%D1%8F%D0%BC_%D0%A8%D0%B5%D0%BA%D1%81%D0%BF%D1%96%D1%80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0%D0%BB%D0%B5%D0%BA%D1%81%D0%B0%D0%BD%D0%B4%D1%80_%D0%9F%D0%BE%D1%83%D0%B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0%BF%D1%82%D1%83%D0%BD_(%D0%BF%D0%BB%D0%B0%D0%BD%D0%B5%D1%82%D0%B0)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astronet.ru/pubd/2007/03/04/0001221012/triton_voyager2_big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astronet.ru/pubd/2007/03/04/0001221012/triton_voyager2_big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astronet.ru/pubd/2007/03/04/0001221012/triton_voyager2_big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S/2012_(134340)_1" TargetMode="External"/><Relationship Id="rId3" Type="http://schemas.openxmlformats.org/officeDocument/2006/relationships/hyperlink" Target="http://uk.wikipedia.org/wiki/%D0%A1%D1%83%D0%BF%D1%83%D1%82%D0%BD%D0%B8%D0%BA" TargetMode="External"/><Relationship Id="rId7" Type="http://schemas.openxmlformats.org/officeDocument/2006/relationships/hyperlink" Target="http://uk.wikipedia.org/wiki/S/2011_(134340)_1" TargetMode="External"/><Relationship Id="rId12" Type="http://schemas.openxmlformats.org/officeDocument/2006/relationships/image" Target="../media/image48.jpeg"/><Relationship Id="rId2" Type="http://schemas.openxmlformats.org/officeDocument/2006/relationships/hyperlink" Target="http://uk.wikipedia.org/wiki/%D0%9F%D0%BB%D1%83%D1%82%D0%BE%D0%BD_(%D0%BA%D0%B0%D1%80%D0%BB%D0%B8%D0%BA%D0%BE%D0%B2%D0%B0_%D0%BF%D0%BB%D0%B0%D0%BD%D0%B5%D1%82%D0%B0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D%D1%96%D0%BA%D1%82%D0%B0_(%D1%81%D1%83%D0%BF%D1%83%D1%82%D0%BD%D0%B8%D0%BA)" TargetMode="External"/><Relationship Id="rId11" Type="http://schemas.openxmlformats.org/officeDocument/2006/relationships/image" Target="../media/image47.jpeg"/><Relationship Id="rId5" Type="http://schemas.openxmlformats.org/officeDocument/2006/relationships/hyperlink" Target="http://uk.wikipedia.org/wiki/%D0%93%D1%96%D0%B4%D1%80%D0%B0_(%D1%81%D1%83%D0%BF%D1%83%D1%82%D0%BD%D0%B8%D0%BA)" TargetMode="External"/><Relationship Id="rId10" Type="http://schemas.openxmlformats.org/officeDocument/2006/relationships/hyperlink" Target="http://uk.wikipedia.org/wiki/%D0%A6%D0%B5%D0%BD%D1%82%D1%80_%D1%96%D0%BD%D0%B5%D1%80%D1%86%D1%96%D1%97" TargetMode="External"/><Relationship Id="rId4" Type="http://schemas.openxmlformats.org/officeDocument/2006/relationships/hyperlink" Target="http://uk.wikipedia.org/wiki/%D0%A5%D0%B0%D1%80%D0%BE%D0%BD_(%D1%81%D1%83%D0%BF%D1%83%D1%82%D0%BD%D0%B8%D0%BA)" TargetMode="External"/><Relationship Id="rId9" Type="http://schemas.openxmlformats.org/officeDocument/2006/relationships/hyperlink" Target="http://uk.wikipedia.org/wiki/197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493128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/>
              </a:rPr>
              <a:t>Планети</a:t>
            </a:r>
            <a:r>
              <a:rPr lang="ru-RU" sz="36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/>
              </a:rPr>
              <a:t>- </a:t>
            </a:r>
            <a:r>
              <a:rPr lang="ru-RU" sz="3600" b="1" kern="10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/>
              </a:rPr>
              <a:t>гіганти</a:t>
            </a:r>
            <a:endParaRPr lang="ru-RU" sz="3600" b="1" kern="1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Impact"/>
            </a:endParaRPr>
          </a:p>
        </p:txBody>
      </p:sp>
      <p:pic>
        <p:nvPicPr>
          <p:cNvPr id="4099" name="Picture 3" descr="E:\Мои  документы\Мои рисунки 1\418018-300968e7e2fed4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88"/>
            <a:ext cx="28321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3571868" y="6500834"/>
            <a:ext cx="2357454" cy="3571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айл:Galilean satelli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00063" y="3071813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</a:rPr>
              <a:t>Іо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57438" y="307181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</a:rPr>
              <a:t>Європа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143375" y="3857625"/>
            <a:ext cx="1809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</a:rPr>
              <a:t>Ганімед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215188" y="3929063"/>
            <a:ext cx="179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</a:rPr>
              <a:t>Калісто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43188" y="4429125"/>
            <a:ext cx="47529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найбільший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супутник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Сонячної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системи</a:t>
            </a:r>
            <a:endParaRPr lang="ru-RU" sz="2800" b="1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4752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Галілеєві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супутники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6000750"/>
            <a:ext cx="204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5262 км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97713" y="4572000"/>
            <a:ext cx="204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4820 км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786188"/>
            <a:ext cx="204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3660 км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3786188"/>
            <a:ext cx="204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3121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2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2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76 из 1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143000"/>
            <a:ext cx="2743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3857625"/>
            <a:ext cx="2214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1610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357438" y="285750"/>
            <a:ext cx="4105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Сатурн</a:t>
            </a:r>
          </a:p>
        </p:txBody>
      </p:sp>
      <p:pic>
        <p:nvPicPr>
          <p:cNvPr id="14339" name="Picture 6" descr="1satu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35718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www.sai.msu.su/ng/solar/saturn/satur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571500"/>
            <a:ext cx="1371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6215063"/>
            <a:ext cx="6779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Цю</a:t>
            </a:r>
            <a:r>
              <a:rPr lang="ru-RU" sz="2800" b="1" dirty="0" smtClean="0">
                <a:solidFill>
                  <a:schemeClr val="bg1"/>
                </a:solidFill>
              </a:rPr>
              <a:t> планету </a:t>
            </a:r>
            <a:r>
              <a:rPr lang="ru-RU" sz="2800" b="1" dirty="0" err="1" smtClean="0">
                <a:solidFill>
                  <a:schemeClr val="bg1"/>
                </a:solidFill>
              </a:rPr>
              <a:t>оточують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яскраві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кільця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KolSatur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313" y="1785938"/>
            <a:ext cx="5688012" cy="4265612"/>
          </a:xfrm>
          <a:prstGeom prst="rect">
            <a:avLst/>
          </a:prstGeom>
          <a:noFill/>
          <a:ln w="9525">
            <a:solidFill>
              <a:srgbClr val="FCFDF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4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34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atu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76250"/>
            <a:ext cx="1371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6092825"/>
            <a:ext cx="2936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62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супутника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7411" name="Picture 5" descr="56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58000" y="285750"/>
            <a:ext cx="1906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FF00"/>
                </a:solidFill>
                <a:latin typeface="Times New Roman" pitchFamily="18" charset="0"/>
              </a:rPr>
              <a:t>Титан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72250" y="1428750"/>
            <a:ext cx="2967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Другий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за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розмірами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супутник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Сонячної</a:t>
            </a:r>
            <a:r>
              <a:rPr lang="ru-RU" sz="3200" b="1" dirty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FFFF"/>
                </a:solidFill>
                <a:latin typeface="Times New Roman" pitchFamily="18" charset="0"/>
              </a:rPr>
              <a:t>системи</a:t>
            </a:r>
            <a:endParaRPr lang="ru-RU" sz="3200" b="1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29438" y="5429250"/>
            <a:ext cx="204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5100 км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4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571750" y="214313"/>
            <a:ext cx="338296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Уран</a:t>
            </a:r>
          </a:p>
        </p:txBody>
      </p:sp>
      <p:pic>
        <p:nvPicPr>
          <p:cNvPr id="19459" name="Picture 5" descr="1ura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04813"/>
            <a:ext cx="1547812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sai.msu.su/ng/solar/uran/ur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8"/>
            <a:ext cx="68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6286500"/>
            <a:ext cx="8715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</a:rPr>
              <a:t>Уран </a:t>
            </a:r>
            <a:r>
              <a:rPr lang="ru-RU" sz="2200" b="1" dirty="0" smtClean="0">
                <a:solidFill>
                  <a:schemeClr val="bg1"/>
                </a:solidFill>
              </a:rPr>
              <a:t>– перша планета, </a:t>
            </a:r>
            <a:r>
              <a:rPr lang="ru-RU" sz="2200" b="1" dirty="0" err="1" smtClean="0">
                <a:solidFill>
                  <a:schemeClr val="bg1"/>
                </a:solidFill>
              </a:rPr>
              <a:t>що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відкрили</a:t>
            </a:r>
            <a:r>
              <a:rPr lang="ru-RU" sz="2200" b="1" dirty="0" smtClean="0">
                <a:solidFill>
                  <a:schemeClr val="bg1"/>
                </a:solidFill>
              </a:rPr>
              <a:t> за </a:t>
            </a:r>
            <a:r>
              <a:rPr lang="ru-RU" sz="2200" b="1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200" b="1" dirty="0" smtClean="0">
                <a:solidFill>
                  <a:schemeClr val="bg1"/>
                </a:solidFill>
              </a:rPr>
              <a:t> телескопу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357813" y="285750"/>
            <a:ext cx="344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</a:rPr>
              <a:t>Кільця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Урана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116013" y="2492375"/>
            <a:ext cx="72072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580063" y="2420938"/>
            <a:ext cx="7207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411413" y="5157788"/>
            <a:ext cx="504825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5148263" y="5229225"/>
            <a:ext cx="6477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787900" y="5589588"/>
            <a:ext cx="1008063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268538" y="5516563"/>
            <a:ext cx="7191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9" name="Picture 13" descr="Планета Уран. Уран - седьмая по счету планета от Солнца, относится к семейству молодых планет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34143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1116013" y="2492375"/>
            <a:ext cx="72072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580063" y="2420938"/>
            <a:ext cx="7207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411413" y="5157788"/>
            <a:ext cx="504825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5148263" y="5229225"/>
            <a:ext cx="6477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787900" y="5589588"/>
            <a:ext cx="1008063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2268538" y="5516563"/>
            <a:ext cx="719137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4" descr="animations_photosho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4" y="0"/>
            <a:ext cx="9151584" cy="68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8698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63938" y="836613"/>
            <a:ext cx="12522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Юпітер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13км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03350" y="1484313"/>
            <a:ext cx="1281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Сатурн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10км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47813" y="0"/>
            <a:ext cx="93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Уран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6км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333375"/>
            <a:ext cx="120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Нептун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5км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6092825"/>
            <a:ext cx="2771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27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супутників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0"/>
            <a:ext cx="8143875" cy="954107"/>
          </a:xfrm>
          <a:prstGeom prst="rect">
            <a:avLst/>
          </a:prstGeom>
          <a:solidFill>
            <a:srgbClr val="00000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Всі</a:t>
            </a:r>
            <a:r>
              <a:rPr lang="ru-RU" sz="2800" dirty="0">
                <a:solidFill>
                  <a:schemeClr val="bg1"/>
                </a:solidFill>
              </a:rPr>
              <a:t> вони </a:t>
            </a:r>
            <a:r>
              <a:rPr lang="ru-RU" sz="2800" dirty="0" err="1">
                <a:solidFill>
                  <a:schemeClr val="bg1"/>
                </a:solidFill>
              </a:rPr>
              <a:t>отримали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назви</a:t>
            </a:r>
            <a:r>
              <a:rPr lang="ru-RU" sz="2800" dirty="0">
                <a:solidFill>
                  <a:schemeClr val="bg1"/>
                </a:solidFill>
              </a:rPr>
              <a:t> на честь </a:t>
            </a:r>
            <a:r>
              <a:rPr lang="ru-RU" sz="2800" dirty="0" err="1">
                <a:solidFill>
                  <a:schemeClr val="bg1"/>
                </a:solidFill>
              </a:rPr>
              <a:t>персонажів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творів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  <a:hlinkClick r:id="rId3" tooltip="Вільям Шекспір"/>
              </a:rPr>
              <a:t>Вільяма</a:t>
            </a:r>
            <a:r>
              <a:rPr lang="ru-RU" sz="2800" dirty="0">
                <a:solidFill>
                  <a:schemeClr val="bg1"/>
                </a:solidFill>
                <a:hlinkClick r:id="rId3" tooltip="Вільям Шекспір"/>
              </a:rPr>
              <a:t> </a:t>
            </a:r>
            <a:r>
              <a:rPr lang="ru-RU" sz="2800" dirty="0" err="1">
                <a:solidFill>
                  <a:schemeClr val="bg1"/>
                </a:solidFill>
                <a:hlinkClick r:id="rId3" tooltip="Вільям Шекспір"/>
              </a:rPr>
              <a:t>Шекспіра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>
                <a:solidFill>
                  <a:schemeClr val="bg1"/>
                </a:solidFill>
                <a:hlinkClick r:id="rId4" tooltip="Александр Поуп"/>
              </a:rPr>
              <a:t>Александра </a:t>
            </a:r>
            <a:r>
              <a:rPr lang="ru-RU" sz="2800" dirty="0" err="1">
                <a:solidFill>
                  <a:schemeClr val="bg1"/>
                </a:solidFill>
                <a:hlinkClick r:id="rId4" tooltip="Александр Поуп"/>
              </a:rPr>
              <a:t>Поупа</a:t>
            </a:r>
            <a:r>
              <a:rPr lang="ru-RU" sz="2800" dirty="0"/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63688" y="142875"/>
            <a:ext cx="716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Супутники</a:t>
            </a:r>
            <a:r>
              <a:rPr lang="ru-RU" sz="3200" dirty="0">
                <a:solidFill>
                  <a:schemeClr val="bg1"/>
                </a:solidFill>
              </a:rPr>
              <a:t> Урана </a:t>
            </a:r>
            <a:r>
              <a:rPr lang="ru-RU" sz="3200" dirty="0" err="1">
                <a:solidFill>
                  <a:schemeClr val="bg1"/>
                </a:solidFill>
              </a:rPr>
              <a:t>можна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поділити</a:t>
            </a:r>
            <a:r>
              <a:rPr lang="ru-RU" sz="3200" dirty="0">
                <a:solidFill>
                  <a:schemeClr val="bg1"/>
                </a:solidFill>
              </a:rPr>
              <a:t> на три </a:t>
            </a:r>
            <a:r>
              <a:rPr lang="ru-RU" sz="3200" dirty="0" err="1">
                <a:solidFill>
                  <a:schemeClr val="bg1"/>
                </a:solidFill>
              </a:rPr>
              <a:t>групи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err="1">
                <a:solidFill>
                  <a:schemeClr val="bg1"/>
                </a:solidFill>
              </a:rPr>
              <a:t>п'ять</a:t>
            </a:r>
            <a:r>
              <a:rPr lang="ru-RU" sz="3200" dirty="0">
                <a:solidFill>
                  <a:schemeClr val="bg1"/>
                </a:solidFill>
              </a:rPr>
              <a:t> великих</a:t>
            </a:r>
          </a:p>
          <a:p>
            <a:r>
              <a:rPr lang="ru-RU" sz="3200" dirty="0" err="1">
                <a:solidFill>
                  <a:schemeClr val="bg1"/>
                </a:solidFill>
              </a:rPr>
              <a:t>тринадцять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внутрішніх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err="1">
                <a:solidFill>
                  <a:schemeClr val="bg1"/>
                </a:solidFill>
              </a:rPr>
              <a:t>дев'ять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нерегулярних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супутників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600" y="6256161"/>
            <a:ext cx="397547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1578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Титанія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Файл:Uranian moon montage.jpg"/>
          <p:cNvPicPr>
            <a:picLocks noChangeAspect="1" noChangeArrowheads="1"/>
          </p:cNvPicPr>
          <p:nvPr/>
        </p:nvPicPr>
        <p:blipFill>
          <a:blip r:embed="rId3" cstate="print"/>
          <a:srcRect l="35565"/>
          <a:stretch>
            <a:fillRect/>
          </a:stretch>
        </p:blipFill>
        <p:spPr bwMode="auto">
          <a:xfrm>
            <a:off x="4414314" y="4189766"/>
            <a:ext cx="45307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411760" y="3933056"/>
            <a:ext cx="3312368" cy="2471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500313" y="214313"/>
            <a:ext cx="351155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Нептун</a:t>
            </a:r>
          </a:p>
        </p:txBody>
      </p:sp>
      <p:pic>
        <p:nvPicPr>
          <p:cNvPr id="24579" name="Picture 5" descr="1nept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sai.msu.su/ng/solar/neptune/neptune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8575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" y="5903913"/>
            <a:ext cx="878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Відкритий</a:t>
            </a:r>
            <a:r>
              <a:rPr lang="ru-RU" sz="2800" b="1" dirty="0" smtClean="0">
                <a:solidFill>
                  <a:schemeClr val="bg1"/>
                </a:solidFill>
              </a:rPr>
              <a:t> «на </a:t>
            </a:r>
            <a:r>
              <a:rPr lang="ru-RU" sz="2800" b="1" dirty="0" err="1" smtClean="0">
                <a:solidFill>
                  <a:schemeClr val="bg1"/>
                </a:solidFill>
              </a:rPr>
              <a:t>кінчику</a:t>
            </a:r>
            <a:r>
              <a:rPr lang="ru-RU" sz="2800" b="1" dirty="0" smtClean="0">
                <a:solidFill>
                  <a:schemeClr val="bg1"/>
                </a:solidFill>
              </a:rPr>
              <a:t> пера»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618857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Сьогодні відомо 14 </a:t>
            </a:r>
            <a:r>
              <a:rPr lang="uk-UA" b="1" dirty="0">
                <a:solidFill>
                  <a:schemeClr val="bg1"/>
                </a:solidFill>
              </a:rPr>
              <a:t>супутників </a:t>
            </a:r>
            <a:r>
              <a:rPr lang="uk-UA" b="1" dirty="0">
                <a:solidFill>
                  <a:schemeClr val="bg1"/>
                </a:solidFill>
                <a:hlinkClick r:id="rId3" tooltip="Нептун (планета)"/>
              </a:rPr>
              <a:t>Нептуна</a:t>
            </a:r>
            <a:r>
              <a:rPr lang="uk-UA" dirty="0">
                <a:solidFill>
                  <a:schemeClr val="bg1"/>
                </a:solidFill>
              </a:rPr>
              <a:t>. Найбільший з них важить більше, ніж 99,5% від мас всіх супутників Нептуна, разом узятих, і лише він масивний настільки, аби стати сфероїдальним.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6 из 10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4313" y="142875"/>
            <a:ext cx="83899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eaLnBrk="0" hangingPunct="0"/>
            <a:endParaRPr lang="ru-RU" dirty="0"/>
          </a:p>
          <a:p>
            <a:pPr eaLnBrk="0" hangingPunct="0"/>
            <a:r>
              <a:rPr lang="ru-RU" sz="2800" b="1" dirty="0">
                <a:solidFill>
                  <a:srgbClr val="FFFF00"/>
                </a:solidFill>
              </a:rPr>
              <a:t>Тритон - </a:t>
            </a:r>
            <a:r>
              <a:rPr lang="ru-RU" sz="2800" b="1" dirty="0" err="1" smtClean="0">
                <a:solidFill>
                  <a:srgbClr val="FFFF00"/>
                </a:solidFill>
              </a:rPr>
              <a:t>самий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загадковй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супутник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Нептуна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eaLnBrk="0" hangingPunct="0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6 из 10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4312" y="239742"/>
            <a:ext cx="8389937" cy="469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eaLnBrk="0" hangingPunct="0"/>
            <a:endParaRPr lang="ru-RU" dirty="0"/>
          </a:p>
          <a:p>
            <a:pPr algn="just" eaLnBrk="0" hangingPunct="0"/>
            <a:r>
              <a:rPr lang="ru-RU" sz="2400" b="1" dirty="0">
                <a:solidFill>
                  <a:srgbClr val="FFFF00"/>
                </a:solidFill>
              </a:rPr>
              <a:t>Тритон ж — </a:t>
            </a:r>
            <a:r>
              <a:rPr lang="ru-RU" sz="2400" b="1" dirty="0" err="1">
                <a:solidFill>
                  <a:srgbClr val="FFFF00"/>
                </a:solidFill>
              </a:rPr>
              <a:t>єдиний</a:t>
            </a:r>
            <a:r>
              <a:rPr lang="ru-RU" sz="2400" b="1" dirty="0">
                <a:solidFill>
                  <a:srgbClr val="FFFF00"/>
                </a:solidFill>
              </a:rPr>
              <a:t> великий </a:t>
            </a:r>
            <a:r>
              <a:rPr lang="ru-RU" sz="2400" b="1" dirty="0" err="1">
                <a:solidFill>
                  <a:srgbClr val="FFFF00"/>
                </a:solidFill>
              </a:rPr>
              <a:t>супутник</a:t>
            </a:r>
            <a:r>
              <a:rPr lang="ru-RU" sz="2400" b="1" dirty="0">
                <a:solidFill>
                  <a:srgbClr val="FFFF00"/>
                </a:solidFill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</a:rPr>
              <a:t>Сонячній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системі</a:t>
            </a:r>
            <a:r>
              <a:rPr lang="ru-RU" sz="2400" b="1" dirty="0">
                <a:solidFill>
                  <a:srgbClr val="FFFF00"/>
                </a:solidFill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</a:rPr>
              <a:t>ретроградним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рухом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який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обертається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навколо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планети</a:t>
            </a:r>
            <a:r>
              <a:rPr lang="ru-RU" sz="2400" b="1" dirty="0">
                <a:solidFill>
                  <a:srgbClr val="FFFF00"/>
                </a:solidFill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</a:rPr>
              <a:t>бік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протилежний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напрямку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обертання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У Тритона і Нереїди в ультрафіолетовому діапазоні виявлені явища, що нагадують земні полярні сяйва.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Тритон має дуже тонку газову оболонку, верхній шар якої складається з азоту. У нижніх шарах виявлені метан і тверді частинки азотних утворень. Поряд із кратерами на його поверхні виявлені діючі вулкани, каньйони і гори.</a:t>
            </a:r>
          </a:p>
          <a:p>
            <a:pPr eaLnBrk="0" hangingPunct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6 из 10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4311" y="260648"/>
            <a:ext cx="8389937" cy="580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eaLnBrk="0" hangingPunct="0"/>
            <a:endParaRPr lang="ru-RU" dirty="0"/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Тритон виділяється з оточення Нептуна розмірами: він лише трохи менше Місяця, інші супутники мінімум ушестеро менше і мають неправильну форму. По-друге, він рухається орбітою так, як ніби «котиться» в протилежну сторону (напрямок обертання навколо своєї осі і навколо планети протилежні).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Через </a:t>
            </a:r>
            <a:r>
              <a:rPr lang="uk-UA" sz="2400" b="1" dirty="0">
                <a:solidFill>
                  <a:srgbClr val="FFFF00"/>
                </a:solidFill>
              </a:rPr>
              <a:t>таке обертання Тритон поступово втрачає енергію в результаті дії приливних сил, і врешті-решт або зруйнується, або впаде на Нептун.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Вісь Тритона теж незвичайна: вона нахилена на 157 градусів відносно осі самої планети. А оскільки сам Нептун нахилений на 30 градусів, Тритон виявляється «лежачим на боці».</a:t>
            </a:r>
          </a:p>
          <a:p>
            <a:pPr eaLnBrk="0" hangingPunct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188913"/>
            <a:ext cx="875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ПОРІВНЯЛЬНІ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ХАРАКТЕРИСТИКИ ПЛАНЕТ</a:t>
            </a:r>
          </a:p>
        </p:txBody>
      </p:sp>
      <p:graphicFrame>
        <p:nvGraphicFramePr>
          <p:cNvPr id="36173" name="Group 3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5197"/>
              </p:ext>
            </p:extLst>
          </p:nvPr>
        </p:nvGraphicFramePr>
        <p:xfrm>
          <a:off x="214313" y="1268413"/>
          <a:ext cx="8786875" cy="6118230"/>
        </p:xfrm>
        <a:graphic>
          <a:graphicData uri="http://schemas.openxmlformats.org/drawingml/2006/table">
            <a:tbl>
              <a:tblPr/>
              <a:tblGrid>
                <a:gridCol w="1613639"/>
                <a:gridCol w="1537364"/>
                <a:gridCol w="1922128"/>
                <a:gridCol w="2076375"/>
                <a:gridCol w="1637369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ПЛАНЕТИ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ВІДСТАНЬ ВІД СОНЦЯ (МЛН.КМ 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    ОБЕРТАННЯ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    ОБЕРТАННЯ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АМЕТР   (КМ.)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Юпітер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4380 ДІБ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 з. р.)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годин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Сатурн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10950 ДІБ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з.р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≈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годин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30660 ДІБ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(84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з.р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800" dirty="0" smtClean="0">
                          <a:solidFill>
                            <a:schemeClr val="bg1"/>
                          </a:solidFill>
                        </a:rPr>
                        <a:t>коротше земних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Нептун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60225 ДІБ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(165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з.р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800" dirty="0" smtClean="0">
                          <a:solidFill>
                            <a:schemeClr val="bg1"/>
                          </a:solidFill>
                        </a:rPr>
                        <a:t>коротше земних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Мои  документы\Мои рисунки 1\418000-5fdd6120e37f12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42875" y="4425950"/>
            <a:ext cx="87852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/>
              <a:t>Плутон - крихітна холодна планета, розташована в 40 разів далі від Сонця, ніж Земля. Побачити Плутон можна тільки в потужний телескоп. З часу свого відкриття в 1930 році Плутон не закінчив ще й половини повного обороту</a:t>
            </a:r>
            <a:r>
              <a:rPr lang="uk-UA" sz="2000" dirty="0" smtClean="0"/>
              <a:t>. </a:t>
            </a:r>
          </a:p>
          <a:p>
            <a:pPr algn="just"/>
            <a:r>
              <a:rPr lang="uk-UA" sz="2000" dirty="0" smtClean="0"/>
              <a:t>До </a:t>
            </a:r>
            <a:r>
              <a:rPr lang="uk-UA" sz="2000" dirty="0"/>
              <a:t>2006 року Плутон був 9 планетою Сонячної системи. Однак у 2009 році Асамблея Міжнародного астрономічного союзу виключила Плутон з класу планет і перевела його в клас планет-карликів.</a:t>
            </a:r>
            <a:endParaRPr lang="ru-RU" sz="1900" b="1" i="1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357166"/>
            <a:ext cx="3121025" cy="1098550"/>
          </a:xfrm>
          <a:prstGeom prst="rect">
            <a:avLst/>
          </a:prstGeom>
          <a:noFill/>
        </p:spPr>
      </p:pic>
      <p:pic>
        <p:nvPicPr>
          <p:cNvPr id="19460" name="Рисунок 4" descr="плутон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3663"/>
            <a:ext cx="4964113" cy="433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Рисунок 5" descr="lif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358589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7642" y="4077072"/>
            <a:ext cx="87852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 smtClean="0"/>
              <a:t>Плутон </a:t>
            </a:r>
            <a:r>
              <a:rPr lang="uk-UA" sz="2000" dirty="0"/>
              <a:t>рухається навколо Сонця по еліптичній орбіті і повний оберт здійснює за 247 земних років. Період обертання навколо осі – 6 діб 8 </a:t>
            </a:r>
            <a:r>
              <a:rPr lang="uk-UA" sz="2000" dirty="0" smtClean="0"/>
              <a:t>годин. </a:t>
            </a:r>
            <a:r>
              <a:rPr lang="uk-UA" sz="2000" dirty="0"/>
              <a:t>Екваторіальний радіус Плутона (1500 км) приблизно вчетверо, а його маса (близько 1,79·10</a:t>
            </a:r>
            <a:r>
              <a:rPr lang="uk-UA" sz="2000" baseline="30000" dirty="0"/>
              <a:t>22</a:t>
            </a:r>
            <a:r>
              <a:rPr lang="uk-UA" sz="2000" dirty="0"/>
              <a:t> кг) у декілька сотень разів менші, ніж у Землі. Середня температура: –230°</a:t>
            </a:r>
            <a:r>
              <a:rPr lang="en-US" sz="2000" dirty="0"/>
              <a:t>C </a:t>
            </a:r>
            <a:r>
              <a:rPr lang="uk-UA" sz="2000" dirty="0"/>
              <a:t>Припускають, що Плутон складається переважно з замерзлих летких речовин, поверхня Плутона утворена прошарком метанового й азотного льоду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dirty="0" smtClean="0"/>
              <a:t>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357166"/>
            <a:ext cx="3121025" cy="1098550"/>
          </a:xfrm>
          <a:prstGeom prst="rect">
            <a:avLst/>
          </a:prstGeom>
          <a:noFill/>
        </p:spPr>
      </p:pic>
      <p:pic>
        <p:nvPicPr>
          <p:cNvPr id="19460" name="Рисунок 4" descr="плутон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3663"/>
            <a:ext cx="4561011" cy="398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Рисунок 5" descr="lif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2358589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589356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51520" y="188640"/>
            <a:ext cx="8640959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даний час у </a:t>
            </a:r>
            <a:r>
              <a:rPr lang="uk-UA" dirty="0">
                <a:hlinkClick r:id="rId2" tooltip="Плутон (карликова планета)"/>
              </a:rPr>
              <a:t>Плутона</a:t>
            </a:r>
            <a:r>
              <a:rPr lang="uk-UA" dirty="0"/>
              <a:t> відомо п'ять </a:t>
            </a:r>
            <a:r>
              <a:rPr lang="uk-UA" dirty="0">
                <a:hlinkClick r:id="rId3" tooltip="Супутник"/>
              </a:rPr>
              <a:t>супутників</a:t>
            </a:r>
            <a:r>
              <a:rPr lang="uk-UA" dirty="0"/>
              <a:t>: Великий супутник </a:t>
            </a:r>
            <a:r>
              <a:rPr lang="uk-UA" dirty="0" err="1">
                <a:hlinkClick r:id="rId4" tooltip="Харон (супутник)"/>
              </a:rPr>
              <a:t>Харон</a:t>
            </a:r>
            <a:r>
              <a:rPr lang="uk-UA" dirty="0"/>
              <a:t>, а також малі супутники </a:t>
            </a:r>
            <a:r>
              <a:rPr lang="uk-UA" dirty="0">
                <a:hlinkClick r:id="rId5" tooltip="Гідра (супутник)"/>
              </a:rPr>
              <a:t>Гідра</a:t>
            </a:r>
            <a:r>
              <a:rPr lang="uk-UA" dirty="0"/>
              <a:t>, </a:t>
            </a:r>
            <a:r>
              <a:rPr lang="uk-UA" dirty="0" err="1" smtClean="0">
                <a:hlinkClick r:id="rId6" tooltip="Нікта (супутник)"/>
              </a:rPr>
              <a:t>Нікта</a:t>
            </a:r>
            <a:r>
              <a:rPr lang="uk-UA" dirty="0" smtClean="0"/>
              <a:t>, </a:t>
            </a:r>
            <a:r>
              <a:rPr lang="uk-UA" dirty="0"/>
              <a:t>відкритий в липні 2011 року </a:t>
            </a:r>
            <a:r>
              <a:rPr lang="uk-UA" dirty="0">
                <a:hlinkClick r:id="rId7" tooltip="S/2011 (134340) 1"/>
              </a:rPr>
              <a:t>Р4</a:t>
            </a:r>
            <a:r>
              <a:rPr lang="uk-UA" dirty="0"/>
              <a:t>, та відкритий у 2012 році </a:t>
            </a:r>
            <a:r>
              <a:rPr lang="en-US" dirty="0">
                <a:hlinkClick r:id="rId8" tooltip="S/2012 (134340) 1"/>
              </a:rPr>
              <a:t>P5</a:t>
            </a:r>
            <a:r>
              <a:rPr lang="en-US" dirty="0" smtClean="0"/>
              <a:t>.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Харон</a:t>
            </a:r>
            <a:r>
              <a:rPr lang="uk-UA" dirty="0" smtClean="0"/>
              <a:t> </a:t>
            </a:r>
            <a:r>
              <a:rPr lang="uk-UA" dirty="0"/>
              <a:t>був відкритий в </a:t>
            </a:r>
            <a:r>
              <a:rPr lang="uk-UA" dirty="0">
                <a:hlinkClick r:id="rId9" tooltip="1978"/>
              </a:rPr>
              <a:t>1978</a:t>
            </a:r>
            <a:r>
              <a:rPr lang="uk-UA" dirty="0"/>
              <a:t> році. Його діаметр становить близько 1200 км, що лише в два рази менше діаметра Плутона. Розміри Плутона і </a:t>
            </a:r>
            <a:r>
              <a:rPr lang="uk-UA" dirty="0" err="1"/>
              <a:t>Харона</a:t>
            </a:r>
            <a:r>
              <a:rPr lang="uk-UA" dirty="0"/>
              <a:t> вдалося визначити досить точно завдяки тому, що </a:t>
            </a:r>
            <a:r>
              <a:rPr lang="uk-UA" dirty="0" err="1"/>
              <a:t>Харон</a:t>
            </a:r>
            <a:r>
              <a:rPr lang="uk-UA" dirty="0"/>
              <a:t> проходив перед диском Плутона і стало можливим зробити відповідні розрахунки на основі змін блиску системи </a:t>
            </a:r>
            <a:r>
              <a:rPr lang="uk-UA" dirty="0" err="1"/>
              <a:t>Плутон-Харон</a:t>
            </a:r>
            <a:r>
              <a:rPr lang="uk-UA" dirty="0"/>
              <a:t>. У результаті відкриття </a:t>
            </a:r>
            <a:r>
              <a:rPr lang="uk-UA" dirty="0" err="1"/>
              <a:t>Харона</a:t>
            </a:r>
            <a:r>
              <a:rPr lang="uk-UA" dirty="0"/>
              <a:t> була уточнена маса Плутона, яка виявилася меншою очікуваної. Плутон і </a:t>
            </a:r>
            <a:r>
              <a:rPr lang="uk-UA" dirty="0" err="1"/>
              <a:t>Харон</a:t>
            </a:r>
            <a:r>
              <a:rPr lang="uk-UA" dirty="0"/>
              <a:t> обертаються синхронно, тобто завжди повернені один до одного однією стороною.</a:t>
            </a:r>
          </a:p>
          <a:p>
            <a:pPr algn="just"/>
            <a:r>
              <a:rPr lang="uk-UA" dirty="0">
                <a:hlinkClick r:id="rId10" tooltip="Центр інерції"/>
              </a:rPr>
              <a:t>Центр мас</a:t>
            </a:r>
            <a:r>
              <a:rPr lang="uk-UA" dirty="0"/>
              <a:t> системи </a:t>
            </a:r>
            <a:r>
              <a:rPr lang="uk-UA" dirty="0" err="1"/>
              <a:t>Плутон-Харон</a:t>
            </a:r>
            <a:r>
              <a:rPr lang="uk-UA" dirty="0"/>
              <a:t> знаходиться поза поверхнею Плутона, тому деякі астрономи вважають Плутон і </a:t>
            </a:r>
            <a:r>
              <a:rPr lang="uk-UA" dirty="0" err="1"/>
              <a:t>Харон</a:t>
            </a:r>
            <a:r>
              <a:rPr lang="uk-UA" dirty="0"/>
              <a:t> подвійною планетою.</a:t>
            </a:r>
          </a:p>
          <a:p>
            <a:pPr algn="just"/>
            <a:endParaRPr lang="uk-UA" sz="2000" dirty="0" smtClean="0"/>
          </a:p>
          <a:p>
            <a:pPr algn="just"/>
            <a:endParaRPr lang="ru-RU" sz="1900" b="1" i="1" dirty="0"/>
          </a:p>
        </p:txBody>
      </p:sp>
      <p:pic>
        <p:nvPicPr>
          <p:cNvPr id="3074" name="Picture 2" descr="http://galspace.spb.ru/index59.file/pluto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68275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ntent.foto.mail.ru/mail/kmarsov/_answers/i-33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0526"/>
            <a:ext cx="4071588" cy="30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3136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000500" y="4429125"/>
            <a:ext cx="140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orbel" pitchFamily="34" charset="0"/>
              </a:rPr>
              <a:t>(Харон)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072188" y="3000375"/>
            <a:ext cx="950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rbel" pitchFamily="34" charset="0"/>
              </a:rPr>
              <a:t>(Некс)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6929438" y="4357688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rbel" pitchFamily="34" charset="0"/>
              </a:rPr>
              <a:t>(Гидра)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50" y="2714625"/>
            <a:ext cx="1454150" cy="4619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ПЛУТОН</a:t>
            </a:r>
          </a:p>
        </p:txBody>
      </p:sp>
      <p:pic>
        <p:nvPicPr>
          <p:cNvPr id="1026" name="Picture 2" descr="&amp;Fcy;&amp;acy;&amp;jcy;&amp;lcy;:Orbit of Pluto's moon 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&amp;Fcy;&amp;acy;&amp;jcy;&amp;lcy;:Plutonian system siz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7642" y="3650706"/>
            <a:ext cx="8785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 smtClean="0"/>
              <a:t>До </a:t>
            </a:r>
            <a:r>
              <a:rPr lang="uk-UA" sz="2000" dirty="0"/>
              <a:t>планет ставлять наступні вимоги: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Об’єкт </a:t>
            </a:r>
            <a:r>
              <a:rPr lang="uk-UA" sz="2000" dirty="0"/>
              <a:t>повинен обертатись по орбіті </a:t>
            </a:r>
            <a:r>
              <a:rPr lang="uk-UA" sz="2000" dirty="0" smtClean="0"/>
              <a:t>наближеній до колової навколо </a:t>
            </a:r>
            <a:r>
              <a:rPr lang="uk-UA" sz="2000" dirty="0"/>
              <a:t>Сонця;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об’єкт </a:t>
            </a:r>
            <a:r>
              <a:rPr lang="uk-UA" sz="2000" dirty="0"/>
              <a:t>повинен бути достатньо масивним, щоб прийняти сферичну форму під дією своїх гравітаційних сил;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об’єкт </a:t>
            </a:r>
            <a:r>
              <a:rPr lang="uk-UA" sz="2000" dirty="0"/>
              <a:t>повинен завдяки своїй гравітації очистити простір навколо себе і крім його супутників поряд не повинні знаходитись ніякі </a:t>
            </a:r>
            <a:r>
              <a:rPr lang="uk-UA" sz="2000" dirty="0" err="1"/>
              <a:t>співрозмірні</a:t>
            </a:r>
            <a:r>
              <a:rPr lang="uk-UA" sz="2000" dirty="0"/>
              <a:t> з ним об’єкти.</a:t>
            </a:r>
            <a:br>
              <a:rPr lang="uk-UA" sz="2000" dirty="0"/>
            </a:br>
            <a:endParaRPr lang="en-US" sz="2000" dirty="0"/>
          </a:p>
          <a:p>
            <a:pPr algn="just"/>
            <a:r>
              <a:rPr lang="uk-UA" sz="2000" dirty="0" smtClean="0"/>
              <a:t>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9460" name="Рисунок 4" descr="плут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1" y="93663"/>
            <a:ext cx="4032002" cy="352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Рисунок 5" descr="lif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2358589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860032" y="18864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Чому Плутон </a:t>
            </a:r>
          </a:p>
          <a:p>
            <a:pPr algn="ctr"/>
            <a:r>
              <a:rPr lang="uk-UA" sz="3200" b="1" dirty="0" smtClean="0"/>
              <a:t>не планета?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0654399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14296605_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Прямоугольник 3"/>
          <p:cNvGrpSpPr>
            <a:grpSpLocks/>
          </p:cNvGrpSpPr>
          <p:nvPr/>
        </p:nvGrpSpPr>
        <p:grpSpPr bwMode="auto">
          <a:xfrm>
            <a:off x="142875" y="142875"/>
            <a:ext cx="8858250" cy="6572250"/>
            <a:chOff x="235" y="90"/>
            <a:chExt cx="5242" cy="4140"/>
          </a:xfrm>
        </p:grpSpPr>
        <p:pic>
          <p:nvPicPr>
            <p:cNvPr id="6148" name="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" y="90"/>
              <a:ext cx="5242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321" y="315"/>
              <a:ext cx="5113" cy="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100" b="1" u="sng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ru-RU" sz="2800" b="1" dirty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Це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дуже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великі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планети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які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у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багато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разів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перевищують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розміри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планет 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земної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групи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 </a:t>
              </a:r>
              <a:endParaRPr lang="ru-RU" sz="3200" b="1" dirty="0" smtClean="0">
                <a:solidFill>
                  <a:schemeClr val="bg1"/>
                </a:solidFill>
                <a:latin typeface="+mn-lt"/>
              </a:endParaRP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ru-RU" sz="3200" b="1" dirty="0" smtClean="0">
                  <a:solidFill>
                    <a:schemeClr val="bg1"/>
                  </a:solidFill>
                  <a:latin typeface="+mn-lt"/>
                </a:rPr>
                <a:t>Вони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складаються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переважно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з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газів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(з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водню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) і не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мають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твердих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поверхонь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таких, як в планет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земної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групи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 </a:t>
              </a:r>
              <a:endParaRPr lang="ru-RU" sz="3200" b="1" dirty="0" smtClean="0">
                <a:solidFill>
                  <a:schemeClr val="bg1"/>
                </a:solidFill>
                <a:latin typeface="+mn-lt"/>
              </a:endParaRP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ru-RU" sz="3200" b="1" dirty="0" err="1" smtClean="0">
                  <a:solidFill>
                    <a:schemeClr val="bg1"/>
                  </a:solidFill>
                  <a:latin typeface="+mn-lt"/>
                </a:rPr>
                <a:t>Всі</a:t>
              </a:r>
              <a:r>
                <a:rPr lang="ru-RU" sz="32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планети-гіганти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оточені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атмосферою,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що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складається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з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водню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 </a:t>
              </a:r>
              <a:endParaRPr lang="ru-RU" sz="3200" b="1" dirty="0" smtClean="0">
                <a:solidFill>
                  <a:schemeClr val="bg1"/>
                </a:solidFill>
                <a:latin typeface="+mn-lt"/>
              </a:endParaRP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ru-RU" sz="3200" b="1" dirty="0" err="1" smtClean="0">
                  <a:solidFill>
                    <a:schemeClr val="bg1"/>
                  </a:solidFill>
                  <a:latin typeface="+mn-lt"/>
                </a:rPr>
                <a:t>Володіють</a:t>
              </a:r>
              <a:r>
                <a:rPr lang="ru-RU" sz="32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великою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кількістю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супутників</a:t>
              </a:r>
              <a:r>
                <a:rPr lang="ru-RU" sz="3200" b="1" dirty="0">
                  <a:solidFill>
                    <a:schemeClr val="bg1"/>
                  </a:solidFill>
                  <a:latin typeface="+mn-lt"/>
                </a:rPr>
                <a:t>   </a:t>
              </a:r>
              <a:endParaRPr lang="ru-RU" sz="3200" b="1" dirty="0" smtClean="0">
                <a:solidFill>
                  <a:schemeClr val="bg1"/>
                </a:solidFill>
                <a:latin typeface="+mn-lt"/>
              </a:endParaRPr>
            </a:p>
            <a:p>
              <a:pPr algn="just">
                <a:buFont typeface="Wingdings" pitchFamily="2" charset="2"/>
                <a:buChar char="Ø"/>
                <a:defRPr/>
              </a:pPr>
              <a:r>
                <a:rPr lang="ru-RU" sz="3200" b="1" dirty="0" err="1" smtClean="0">
                  <a:solidFill>
                    <a:schemeClr val="bg1"/>
                  </a:solidFill>
                  <a:latin typeface="+mn-lt"/>
                </a:rPr>
                <a:t>Мають</a:t>
              </a:r>
              <a:r>
                <a:rPr lang="ru-RU" sz="32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3200" b="1" dirty="0" err="1">
                  <a:solidFill>
                    <a:schemeClr val="bg1"/>
                  </a:solidFill>
                  <a:latin typeface="+mn-lt"/>
                </a:rPr>
                <a:t>кільця</a:t>
              </a:r>
              <a:endParaRPr lang="ru-RU" sz="36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105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Юпітер</a:t>
            </a:r>
            <a:endParaRPr lang="ru-RU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147" name="Picture 12" descr="1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813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319338" y="2963863"/>
            <a:ext cx="1325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atin typeface="+mn-lt"/>
              </a:rPr>
              <a:t>1300</a:t>
            </a:r>
          </a:p>
        </p:txBody>
      </p:sp>
      <p:pic>
        <p:nvPicPr>
          <p:cNvPr id="7173" name="Picture 15" descr="1jup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33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572125"/>
            <a:ext cx="9001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 dirty="0" err="1" smtClean="0">
                <a:solidFill>
                  <a:srgbClr val="FFFF00"/>
                </a:solidFill>
              </a:rPr>
              <a:t>Юпітер</a:t>
            </a:r>
            <a:r>
              <a:rPr lang="ru-RU" sz="2300" b="1" dirty="0" smtClean="0">
                <a:solidFill>
                  <a:srgbClr val="FFFF00"/>
                </a:solidFill>
              </a:rPr>
              <a:t> – </a:t>
            </a:r>
            <a:r>
              <a:rPr lang="ru-RU" sz="2300" b="1" dirty="0" err="1" smtClean="0">
                <a:solidFill>
                  <a:srgbClr val="FFFF00"/>
                </a:solidFill>
              </a:rPr>
              <a:t>найбільша</a:t>
            </a:r>
            <a:r>
              <a:rPr lang="ru-RU" sz="2300" b="1" dirty="0" smtClean="0">
                <a:solidFill>
                  <a:srgbClr val="FFFF00"/>
                </a:solidFill>
              </a:rPr>
              <a:t> планета </a:t>
            </a:r>
            <a:r>
              <a:rPr lang="ru-RU" sz="2300" b="1" dirty="0" err="1" smtClean="0">
                <a:solidFill>
                  <a:srgbClr val="FFFF00"/>
                </a:solidFill>
              </a:rPr>
              <a:t>Сонячної</a:t>
            </a:r>
            <a:r>
              <a:rPr lang="ru-RU" sz="2300" b="1" dirty="0" smtClean="0">
                <a:solidFill>
                  <a:srgbClr val="FFFF00"/>
                </a:solidFill>
              </a:rPr>
              <a:t>  </a:t>
            </a:r>
            <a:r>
              <a:rPr lang="ru-RU" sz="2300" b="1" dirty="0" err="1" smtClean="0">
                <a:solidFill>
                  <a:srgbClr val="FFFF00"/>
                </a:solidFill>
              </a:rPr>
              <a:t>системи</a:t>
            </a:r>
            <a:endParaRPr lang="ru-RU" sz="23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" y="60721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dirty="0" err="1" smtClean="0">
                <a:solidFill>
                  <a:schemeClr val="bg1"/>
                </a:solidFill>
              </a:rPr>
              <a:t>Діаметр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Юпітера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в </a:t>
            </a:r>
            <a:r>
              <a:rPr lang="ru-RU" sz="2000" b="1" i="1" dirty="0">
                <a:solidFill>
                  <a:srgbClr val="C00000"/>
                </a:solidFill>
              </a:rPr>
              <a:t>11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разів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Землі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b="1" i="1" dirty="0">
                <a:solidFill>
                  <a:schemeClr val="bg1"/>
                </a:solidFill>
              </a:rPr>
              <a:t>а по </a:t>
            </a:r>
            <a:r>
              <a:rPr lang="ru-RU" sz="2000" b="1" i="1" dirty="0" smtClean="0">
                <a:solidFill>
                  <a:schemeClr val="bg1"/>
                </a:solidFill>
              </a:rPr>
              <a:t>об</a:t>
            </a:r>
            <a:r>
              <a:rPr lang="en-US" sz="2000" b="1" i="1" dirty="0" smtClean="0">
                <a:solidFill>
                  <a:schemeClr val="bg1"/>
                </a:solidFill>
              </a:rPr>
              <a:t>`</a:t>
            </a:r>
            <a:r>
              <a:rPr lang="uk-UA" sz="2000" b="1" i="1" dirty="0" smtClean="0">
                <a:solidFill>
                  <a:schemeClr val="bg1"/>
                </a:solidFill>
              </a:rPr>
              <a:t>є</a:t>
            </a:r>
            <a:r>
              <a:rPr lang="ru-RU" sz="2000" b="1" i="1" dirty="0" err="1" smtClean="0">
                <a:solidFill>
                  <a:schemeClr val="bg1"/>
                </a:solidFill>
              </a:rPr>
              <a:t>му</a:t>
            </a:r>
            <a:r>
              <a:rPr lang="ru-RU" sz="2000" b="1" i="1" dirty="0" smtClean="0">
                <a:solidFill>
                  <a:schemeClr val="bg1"/>
                </a:solidFill>
              </a:rPr>
              <a:t> з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Юпітера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можно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було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1345</a:t>
            </a:r>
            <a:r>
              <a:rPr lang="ru-RU" sz="2000" b="1" i="1" dirty="0">
                <a:solidFill>
                  <a:schemeClr val="bg1"/>
                </a:solidFill>
              </a:rPr>
              <a:t> таких </a:t>
            </a:r>
            <a:r>
              <a:rPr lang="ru-RU" sz="2000" b="1" i="1" dirty="0" smtClean="0">
                <a:solidFill>
                  <a:schemeClr val="bg1"/>
                </a:solidFill>
              </a:rPr>
              <a:t>куль, як </a:t>
            </a:r>
            <a:r>
              <a:rPr lang="ru-RU" sz="2000" b="1" i="1" dirty="0">
                <a:solidFill>
                  <a:schemeClr val="bg1"/>
                </a:solidFill>
              </a:rPr>
              <a:t>Земля. </a:t>
            </a:r>
          </a:p>
        </p:txBody>
      </p:sp>
      <p:pic>
        <p:nvPicPr>
          <p:cNvPr id="7176" name="Picture 7" descr="E:\Мои  документы\Мои рисунки 1\science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85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16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6148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8625" y="142875"/>
            <a:ext cx="812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Велика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Червона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Пляма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і Земля (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порівняння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5517232"/>
            <a:ext cx="85725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На </a:t>
            </a:r>
            <a:r>
              <a:rPr lang="ru-RU" sz="2100" b="1" dirty="0" err="1">
                <a:solidFill>
                  <a:schemeClr val="bg1"/>
                </a:solidFill>
              </a:rPr>
              <a:t>поверхні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Юпітера</a:t>
            </a:r>
            <a:r>
              <a:rPr lang="ru-RU" sz="2100" b="1" dirty="0">
                <a:solidFill>
                  <a:schemeClr val="bg1"/>
                </a:solidFill>
              </a:rPr>
              <a:t>  </a:t>
            </a:r>
            <a:r>
              <a:rPr lang="ru-RU" sz="2100" b="1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100" b="1" dirty="0">
                <a:solidFill>
                  <a:schemeClr val="bg1"/>
                </a:solidFill>
              </a:rPr>
              <a:t> Велика </a:t>
            </a:r>
            <a:r>
              <a:rPr lang="ru-RU" sz="2100" b="1" dirty="0" err="1">
                <a:solidFill>
                  <a:schemeClr val="bg1"/>
                </a:solidFill>
              </a:rPr>
              <a:t>Червона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Пляма</a:t>
            </a:r>
            <a:r>
              <a:rPr lang="ru-RU" sz="2100" b="1" dirty="0">
                <a:solidFill>
                  <a:schemeClr val="bg1"/>
                </a:solidFill>
              </a:rPr>
              <a:t>, яка </a:t>
            </a:r>
            <a:r>
              <a:rPr lang="ru-RU" sz="2100" b="1" dirty="0" err="1">
                <a:solidFill>
                  <a:schemeClr val="bg1"/>
                </a:solidFill>
              </a:rPr>
              <a:t>постійно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міняє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колір</a:t>
            </a:r>
            <a:r>
              <a:rPr lang="ru-RU" sz="2100" b="1" dirty="0">
                <a:solidFill>
                  <a:schemeClr val="bg1"/>
                </a:solidFill>
              </a:rPr>
              <a:t> і </a:t>
            </a:r>
            <a:r>
              <a:rPr lang="ru-RU" sz="2100" b="1" dirty="0" err="1">
                <a:solidFill>
                  <a:schemeClr val="bg1"/>
                </a:solidFill>
              </a:rPr>
              <a:t>розміри</a:t>
            </a:r>
            <a:r>
              <a:rPr lang="ru-RU" sz="2100" b="1" dirty="0">
                <a:solidFill>
                  <a:schemeClr val="bg1"/>
                </a:solidFill>
              </a:rPr>
              <a:t>. </a:t>
            </a:r>
            <a:endParaRPr lang="ru-RU" sz="2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100" b="1" dirty="0" err="1" smtClean="0">
                <a:solidFill>
                  <a:schemeClr val="bg1"/>
                </a:solidFill>
              </a:rPr>
              <a:t>Учені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вважають</a:t>
            </a:r>
            <a:r>
              <a:rPr lang="ru-RU" sz="2100" b="1" dirty="0">
                <a:solidFill>
                  <a:schemeClr val="bg1"/>
                </a:solidFill>
              </a:rPr>
              <a:t>, </a:t>
            </a:r>
            <a:r>
              <a:rPr lang="ru-RU" sz="2100" b="1" dirty="0" err="1">
                <a:solidFill>
                  <a:schemeClr val="bg1"/>
                </a:solidFill>
              </a:rPr>
              <a:t>що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це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гігантський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атмосферний</a:t>
            </a:r>
            <a:r>
              <a:rPr lang="ru-RU" sz="2100" b="1" dirty="0">
                <a:solidFill>
                  <a:schemeClr val="bg1"/>
                </a:solidFill>
              </a:rPr>
              <a:t> вихор.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6092825"/>
            <a:ext cx="3091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</a:rPr>
              <a:t>67 супутників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15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1999 року, за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наземних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телескопів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супутників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переважну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ru-RU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кілометри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02" name="Picture 2" descr="Файл:Theb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86063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7938" y="3000375"/>
            <a:ext cx="20462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Альматея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250 км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3286125"/>
            <a:ext cx="1817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Фіва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116 км</a:t>
            </a:r>
          </a:p>
        </p:txBody>
      </p:sp>
      <p:pic>
        <p:nvPicPr>
          <p:cNvPr id="51204" name="Picture 4" descr="Картинка 33 из 1622"/>
          <p:cNvPicPr>
            <a:picLocks noChangeAspect="1" noChangeArrowheads="1"/>
          </p:cNvPicPr>
          <p:nvPr/>
        </p:nvPicPr>
        <p:blipFill>
          <a:blip r:embed="rId3" cstate="print"/>
          <a:srcRect r="63414"/>
          <a:stretch>
            <a:fillRect/>
          </a:stretch>
        </p:blipFill>
        <p:spPr bwMode="auto">
          <a:xfrm>
            <a:off x="4214813" y="4929188"/>
            <a:ext cx="1857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33 из 1622"/>
          <p:cNvPicPr>
            <a:picLocks noChangeAspect="1" noChangeArrowheads="1"/>
          </p:cNvPicPr>
          <p:nvPr/>
        </p:nvPicPr>
        <p:blipFill>
          <a:blip r:embed="rId3" cstate="print"/>
          <a:srcRect l="75986"/>
          <a:stretch>
            <a:fillRect/>
          </a:stretch>
        </p:blipFill>
        <p:spPr bwMode="auto">
          <a:xfrm>
            <a:off x="2214563" y="485775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765</Words>
  <Application>Microsoft Office PowerPoint</Application>
  <PresentationFormat>Экран (4:3)</PresentationFormat>
  <Paragraphs>121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Wilder</dc:creator>
  <cp:lastModifiedBy>admin</cp:lastModifiedBy>
  <cp:revision>140</cp:revision>
  <dcterms:created xsi:type="dcterms:W3CDTF">2007-06-13T18:53:51Z</dcterms:created>
  <dcterms:modified xsi:type="dcterms:W3CDTF">2013-10-23T04:16:20Z</dcterms:modified>
</cp:coreProperties>
</file>